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633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890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8853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62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1001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6497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31402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884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8188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68147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98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>
              <a:defRPr sz="2800" b="0"/>
            </a:lvl1pPr>
            <a:lvl2pPr>
              <a:defRPr sz="2800" b="0"/>
            </a:lvl2pPr>
            <a:lvl3pPr>
              <a:defRPr sz="2800" b="0"/>
            </a:lvl3pPr>
            <a:lvl4pPr marL="1371600" indent="-342900">
              <a:buSzPct val="75000"/>
              <a:buFont typeface="Wingdings" panose="05000000000000000000" pitchFamily="2" charset="2"/>
              <a:buChar char="§"/>
              <a:defRPr sz="2800" b="0"/>
            </a:lvl4pPr>
            <a:lvl5pPr>
              <a:defRPr sz="28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419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92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49262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42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(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01" y="1153077"/>
            <a:ext cx="4114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883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: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22759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3472070"/>
            <a:ext cx="8229600" cy="223285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847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ne Column TopBottom Top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153078"/>
            <a:ext cx="8229600" cy="88275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57201" y="2057400"/>
            <a:ext cx="8229600" cy="36475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423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7"/>
            <a:ext cx="13716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1905001" y="1153077"/>
            <a:ext cx="6781800" cy="456192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608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lumn Smal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1" y="1153078"/>
            <a:ext cx="5943598" cy="455184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400799" y="1153077"/>
            <a:ext cx="2286001" cy="45518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9067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EMA Visual Template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7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latin typeface="+mn-lt"/>
                <a:cs typeface="+mn-cs"/>
              </a:defRPr>
            </a:lvl1pPr>
          </a:lstStyle>
          <a:p>
            <a:fld id="{4AAE09DE-C8A5-4605-8F7A-0F8F98B4262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 b="0" i="0" baseline="0" smtClean="0">
                <a:solidFill>
                  <a:srgbClr val="F4F8FE"/>
                </a:solidFill>
                <a:latin typeface="+mn-lt"/>
                <a:cs typeface="+mn-cs"/>
              </a:defRPr>
            </a:lvl1pPr>
          </a:lstStyle>
          <a:p>
            <a:fld id="{11E32A57-8390-4839-9491-1006D2BB2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tabLst>
          <a:tab pos="401638" algn="l"/>
        </a:tabLst>
        <a:defRPr sz="2800" b="0" baseline="0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0" baseline="0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4: NIMS Coordination: Emergency Operations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E12C-41CA-4967-95B5-3AD2E33DC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ct val="100000"/>
              </a:spcBef>
              <a:buSzPct val="99000"/>
              <a:tabLst/>
            </a:pPr>
            <a:r>
              <a:rPr lang="en-US" b="1" kern="1200">
                <a:sym typeface="Arial"/>
              </a:rPr>
              <a:t>Unit 4:</a:t>
            </a:r>
            <a:endParaRPr lang="en-US" kern="1200">
              <a:sym typeface="Arial"/>
            </a:endParaRPr>
          </a:p>
          <a:p>
            <a:pPr fontAlgn="auto">
              <a:spcBef>
                <a:spcPct val="100000"/>
              </a:spcBef>
              <a:buSzPct val="99000"/>
              <a:tabLst/>
            </a:pPr>
            <a:r>
              <a:rPr lang="en-US" b="1" kern="1200">
                <a:sym typeface="Arial"/>
              </a:rPr>
              <a:t>NIMS Coordination:</a:t>
            </a:r>
            <a:endParaRPr lang="en-US" kern="1200">
              <a:sym typeface="Arial"/>
            </a:endParaRPr>
          </a:p>
          <a:p>
            <a:pPr>
              <a:spcBef>
                <a:spcPct val="100000"/>
              </a:spcBef>
              <a:buSzPct val="99000"/>
            </a:pPr>
            <a:r>
              <a:rPr lang="en-US" b="1" kern="1200">
                <a:sym typeface="Arial"/>
              </a:rPr>
              <a:t>Emergency Operations Centers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69CAA-91E2-4F53-B5CC-F33FAAEB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0190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SR Official/MAC Group Guides the EOC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28F4-7E7A-47B7-BAEE-5DC13536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0" fontAlgn="auto">
              <a:spcBef>
                <a:spcPct val="100000"/>
              </a:spcBef>
              <a:spcAft>
                <a:spcPts val="0"/>
              </a:spcAft>
              <a:buSzPct val="99000"/>
              <a:buNone/>
              <a:tabLst/>
            </a:pPr>
            <a:r>
              <a:rPr lang="en-US" dirty="0"/>
              <a:t>The actions a Senior Official or the MAC Group may undertake when an EOC is activated for an incident: </a:t>
            </a:r>
            <a:r>
              <a:rPr lang="en-US" kern="1200" dirty="0">
                <a:ea typeface="+mn-ea"/>
                <a:sym typeface="Arial"/>
              </a:rPr>
              <a:t>Issuing an Initial Policy Statement to the EOC.</a:t>
            </a:r>
          </a:p>
          <a:p>
            <a:endParaRPr lang="en-US" dirty="0"/>
          </a:p>
          <a:p>
            <a:pPr marL="285750" indent="-285750"/>
            <a:r>
              <a:rPr lang="en-US" dirty="0"/>
              <a:t>•  Delegating appropriate authority to the EOC Director.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dirty="0"/>
              <a:t>Issuing an Initial Policy Statement to the EOC. 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Determining EOC reporting requirements.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Determining the Senior Official/MAC Group decision-making process.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Identifying fiscal issues and possible parameters for the EOC.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 dirty="0">
                <a:ea typeface="+mn-ea"/>
                <a:sym typeface="Arial"/>
              </a:rPr>
              <a:t>Defining strategic level priorities for the incident.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8E5E7-B9AE-4C29-A7E0-9FEBE428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635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Objectives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1F34C-7AD4-4E24-8991-1F28D22D2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What are the functions and structure of the Emergency Operations Center?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What direction is provided by the Senior Official / MAC Group to the EOC?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8748-1CC0-4A2D-8D63-CE29D19E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3548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 Terminal Objective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80499C-69DE-4D00-8AFD-938F977102C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Explain the attributes and purpose of Emergency Operations Centers. </a:t>
            </a:r>
            <a:endParaRPr lang="en-US"/>
          </a:p>
        </p:txBody>
      </p:sp>
      <p:pic>
        <p:nvPicPr>
          <p:cNvPr id="10" name="Content Placeholder 9" descr="5 image collage depicting All-Hazards: tornado destruction, fire, chemical spill, hurricane destruction, flood">
            <a:extLst>
              <a:ext uri="{FF2B5EF4-FFF2-40B4-BE49-F238E27FC236}">
                <a16:creationId xmlns:a16="http://schemas.microsoft.com/office/drawing/2014/main" id="{EAF173B7-3415-4675-A0A1-8383CE47E153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35571"/>
            <a:ext cx="8229600" cy="1091732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B079091-AD86-44B2-B60B-B772F5E7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9761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Unit Enabling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694A-12B7-4054-B9BA-E0991D566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functions and structure of the Emergency Operations Center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Explain the direction provided by the Senior Official / MAC Group to the EOC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AF42E-905E-4553-AA73-B81B4729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88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NIMS Components</a:t>
            </a:r>
          </a:p>
        </p:txBody>
      </p:sp>
      <p:pic>
        <p:nvPicPr>
          <p:cNvPr id="6" name="Content Placeholder 5" descr="NIMS components consist of Resource Management, Command and Coordination, and Communications and Information Management. Command and Coordination includes Incident Command System, EOCs, MAC Groups, and Joint Information Systems">
            <a:extLst>
              <a:ext uri="{FF2B5EF4-FFF2-40B4-BE49-F238E27FC236}">
                <a16:creationId xmlns:a16="http://schemas.microsoft.com/office/drawing/2014/main" id="{79200847-64D3-41A8-92F1-0C151CC0E5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16" y="1068388"/>
            <a:ext cx="8162967" cy="464661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93273-2AC5-473E-A33E-4B85D4FD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6538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Emergency Operations Centers</a:t>
            </a:r>
          </a:p>
        </p:txBody>
      </p:sp>
      <p:pic>
        <p:nvPicPr>
          <p:cNvPr id="6" name="Content Placeholder 5" descr="Refer to the text of the IG/SM for a description of this image.">
            <a:extLst>
              <a:ext uri="{FF2B5EF4-FFF2-40B4-BE49-F238E27FC236}">
                <a16:creationId xmlns:a16="http://schemas.microsoft.com/office/drawing/2014/main" id="{5874168F-9DCC-4E91-A906-6EB2ACC060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3315"/>
            <a:ext cx="8229600" cy="453675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7EE8C-1533-40FF-94F2-E3A1B2E6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5726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EOC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06CC5-CCA0-47B1-9EFB-7D38FA1AEB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Collecting, analyzing, and sharing information.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Supporting resource needs and requests, including allocation and tracking.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Coordinating plans and determining current and future needs.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Coordinating plans to support the Incident Command.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 some cases, providing coordination and policy direction.</a:t>
            </a:r>
            <a:endParaRPr lang="en-US"/>
          </a:p>
        </p:txBody>
      </p:sp>
      <p:pic>
        <p:nvPicPr>
          <p:cNvPr id="8" name="Content Placeholder 7" descr="Emergency Operations Centers (EOC) personnel working with incident management team">
            <a:extLst>
              <a:ext uri="{FF2B5EF4-FFF2-40B4-BE49-F238E27FC236}">
                <a16:creationId xmlns:a16="http://schemas.microsoft.com/office/drawing/2014/main" id="{A2A023E6-BE52-44D4-A219-5ED001C67B2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2314575"/>
            <a:ext cx="2667000" cy="223837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13C2EE-869B-4DCE-9BDB-2C43111A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1336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EOC Organizational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D6D6D-F8DB-4DA0-8219-921766FF8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While EOCs have common functions, their structure will vary between jurisdictions.</a:t>
            </a:r>
          </a:p>
          <a:p>
            <a:pPr marL="254000" lvl="1" indent="-254000" fontAlgn="auto">
              <a:spcBef>
                <a:spcPct val="100000"/>
              </a:spcBef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Three common EOC organizational models: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ICS or ICS-Like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Incident Support Model</a:t>
            </a:r>
          </a:p>
          <a:p>
            <a:pPr marL="635000" lvl="2" indent="-254000" fontAlgn="auto">
              <a:spcBef>
                <a:spcPct val="100000"/>
              </a:spcBef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Departmental.</a:t>
            </a:r>
          </a:p>
          <a:p>
            <a:pPr marL="254000" lvl="1" indent="-254000">
              <a:spcBef>
                <a:spcPct val="100000"/>
              </a:spcBef>
              <a:buSzPct val="99000"/>
            </a:pPr>
            <a:r>
              <a:rPr lang="en-US" kern="1200">
                <a:sym typeface="Arial"/>
              </a:rPr>
              <a:t>Jurisdictions or organizations may choose to use one of these structures, a combination of elements from different structures, or an entirely different structure.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672A6-572C-4DBC-A4F9-3A408DCA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312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EOC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34BCC-20C9-4767-B805-8EFE9A377D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Helps establish a shared situational picture.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Simplifies information verification.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Facilitates long-term operations.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Increases continuity.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Provides ready access to all available information.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Aids resource identification and use.</a:t>
            </a:r>
            <a:endParaRPr lang="en-US"/>
          </a:p>
        </p:txBody>
      </p:sp>
      <p:pic>
        <p:nvPicPr>
          <p:cNvPr id="8" name="Content Placeholder 7" descr="Multiple emergency response workers of the Human Services Branch coordinating during an incident.">
            <a:extLst>
              <a:ext uri="{FF2B5EF4-FFF2-40B4-BE49-F238E27FC236}">
                <a16:creationId xmlns:a16="http://schemas.microsoft.com/office/drawing/2014/main" id="{1ED56BF1-FBCA-4C00-BD62-66658F6C41B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4" y="1254442"/>
            <a:ext cx="2907792" cy="435864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DCC8B-300A-4CC0-A5AF-4AABFE83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5733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100000"/>
              </a:spcBef>
              <a:buSzPct val="99000"/>
            </a:pPr>
            <a:r>
              <a:rPr lang="en-US"/>
              <a:t>EOC and the SR Official/ MAC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5781-11DA-4B27-BF9D-0345EEDB17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Local statutes or delegations of authority may limit an EOC’s functions or actions.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Example: Monetary spending thresholds</a:t>
            </a:r>
          </a:p>
          <a:p>
            <a:pPr marL="254000" lvl="1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Arial"/>
              <a:buChar char="•"/>
              <a:tabLst/>
            </a:pPr>
            <a:r>
              <a:rPr lang="en-US" kern="1200">
                <a:ea typeface="+mn-ea"/>
                <a:sym typeface="Arial"/>
              </a:rPr>
              <a:t>A SR Official/ MAC Group may: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Authorize additional fiscal resources.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Provide operational guidance.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Oversee complex incidents.</a:t>
            </a:r>
          </a:p>
          <a:p>
            <a:pPr marL="635000" lvl="2" indent="-254000" fontAlgn="auto">
              <a:spcBef>
                <a:spcPct val="100000"/>
              </a:spcBef>
              <a:spcAft>
                <a:spcPts val="0"/>
              </a:spcAft>
              <a:buSzPct val="99000"/>
              <a:buFont typeface="Wingdings"/>
              <a:buChar char="§"/>
              <a:tabLst/>
            </a:pPr>
            <a:r>
              <a:rPr lang="en-US" kern="1200">
                <a:ea typeface="+mn-ea"/>
                <a:sym typeface="Arial"/>
              </a:rPr>
              <a:t>Provide operational or policy guidance.</a:t>
            </a:r>
            <a:endParaRPr lang="en-US"/>
          </a:p>
        </p:txBody>
      </p:sp>
      <p:pic>
        <p:nvPicPr>
          <p:cNvPr id="8" name="Content Placeholder 7" descr="A group of people working on emergency planning.">
            <a:extLst>
              <a:ext uri="{FF2B5EF4-FFF2-40B4-BE49-F238E27FC236}">
                <a16:creationId xmlns:a16="http://schemas.microsoft.com/office/drawing/2014/main" id="{FE9A145F-0236-4814-960F-FEE6978906DB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60" y="2312098"/>
            <a:ext cx="3535680" cy="2243328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7C99E-49E2-4382-9F42-054F5DC0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100"/>
              </a:spcBef>
              <a:buSzPct val="99000"/>
            </a:pPr>
            <a:fld id="{11E32A57-8390-4839-9491-1006D2BB2D42}" type="slidenum">
              <a:rPr lang="en-US" smtClean="0"/>
              <a:pPr>
                <a:spcBef>
                  <a:spcPts val="100"/>
                </a:spcBef>
                <a:buSzPct val="99000"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9177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MI_PPT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_PPT_V6.potx" id="{87FA236F-5E7C-4F8D-BD1E-D26C03F4BCD1}" vid="{D5C7932F-4394-40C8-ABE7-3049CD3103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68ddf3f-b77f-46a0-9295-2b9495b51427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EFD91463C3843A9BA9A14DC38BC9D" ma:contentTypeVersion="18" ma:contentTypeDescription="Create a new document." ma:contentTypeScope="" ma:versionID="bb21318f442e9d82dca82e8ddb338816">
  <xsd:schema xmlns:xsd="http://www.w3.org/2001/XMLSchema" xmlns:xs="http://www.w3.org/2001/XMLSchema" xmlns:p="http://schemas.microsoft.com/office/2006/metadata/properties" xmlns:ns2="95ba42ad-0bbe-4ff2-b5a3-00bdc267f7a0" xmlns:ns3="62f7385f-acaa-4071-a761-f290236eec2e" targetNamespace="http://schemas.microsoft.com/office/2006/metadata/properties" ma:root="true" ma:fieldsID="ae236896bb2e122f42d13ef0e630527f" ns2:_="" ns3:_="">
    <xsd:import namespace="95ba42ad-0bbe-4ff2-b5a3-00bdc267f7a0"/>
    <xsd:import namespace="62f7385f-acaa-4071-a761-f290236eec2e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a42ad-0bbe-4ff2-b5a3-00bdc267f7a0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7385f-acaa-4071-a761-f290236eec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95ba42ad-0bbe-4ff2-b5a3-00bdc267f7a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1AAA0-AE1C-429C-9EDF-3E33375F63DC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5C8ED4B-14FF-4D25-A127-02E04023D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a42ad-0bbe-4ff2-b5a3-00bdc267f7a0"/>
    <ds:schemaRef ds:uri="62f7385f-acaa-4071-a761-f290236eec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E5A501-8AD4-4278-8221-B225444B742D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95ba42ad-0bbe-4ff2-b5a3-00bdc267f7a0"/>
    <ds:schemaRef ds:uri="http://schemas.microsoft.com/office/2006/metadata/properties"/>
    <ds:schemaRef ds:uri="http://schemas.microsoft.com/office/infopath/2007/PartnerControls"/>
    <ds:schemaRef ds:uri="62f7385f-acaa-4071-a761-f290236eec2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8623B3C-5894-479A-BEFD-CE5CDFAB30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EMI_PPT_V7</Template>
  <TotalTime>0</TotalTime>
  <Words>383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EMI_PPT</vt:lpstr>
      <vt:lpstr>Unit 4: NIMS Coordination: Emergency Operations Centers</vt:lpstr>
      <vt:lpstr>Unit Terminal Objective</vt:lpstr>
      <vt:lpstr>Unit Enabling Objectives</vt:lpstr>
      <vt:lpstr>NIMS Components</vt:lpstr>
      <vt:lpstr>Emergency Operations Centers</vt:lpstr>
      <vt:lpstr>EOC Functions</vt:lpstr>
      <vt:lpstr>EOC Organizational Structure</vt:lpstr>
      <vt:lpstr>EOC Benefits</vt:lpstr>
      <vt:lpstr>EOC and the SR Official/ MAC Group</vt:lpstr>
      <vt:lpstr>SR Official/MAC Group Guides the EOC</vt:lpstr>
      <vt:lpstr>Objectives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2021-07-01T17:07:14Z</dcterms:created>
  <dcterms:modified xsi:type="dcterms:W3CDTF">2022-03-14T12:15:11Z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0x0101001A4EFD91463C3843A9BA9A14DC38BC9D</vt:lpwstr>
  </property>
</Properties>
</file>